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6" r:id="rId7"/>
    <p:sldId id="267" r:id="rId8"/>
    <p:sldId id="264" r:id="rId9"/>
    <p:sldId id="265" r:id="rId10"/>
    <p:sldId id="269" r:id="rId1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852"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6" name="Holder 6"/>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7" name="Holder 7"/>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4" name="Holder 4"/>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5" name="Holder 5"/>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3" name="Holder 3"/>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4" name="Holder 4"/>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849600" y="352425"/>
            <a:ext cx="2152650" cy="130492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44988" y="288492"/>
            <a:ext cx="1609062" cy="167128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505575" y="4514278"/>
            <a:ext cx="5276849" cy="666114"/>
          </a:xfrm>
          <a:prstGeom prst="rect">
            <a:avLst/>
          </a:prstGeom>
        </p:spPr>
        <p:txBody>
          <a:bodyPr wrap="square" lIns="0" tIns="0" rIns="0" bIns="0">
            <a:spAutoFit/>
          </a:bodyPr>
          <a:lstStyle>
            <a:lvl1pPr>
              <a:defRPr sz="4200" b="1" i="0">
                <a:solidFill>
                  <a:schemeClr val="tx1"/>
                </a:solidFill>
                <a:latin typeface="Cambria"/>
                <a:cs typeface="Cambri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60057" y="9691608"/>
            <a:ext cx="821055" cy="207009"/>
          </a:xfrm>
          <a:prstGeom prst="rect">
            <a:avLst/>
          </a:prstGeom>
        </p:spPr>
        <p:txBody>
          <a:bodyPr wrap="square" lIns="0" tIns="0" rIns="0" bIns="0">
            <a:spAutoFit/>
          </a:bodyPr>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a:xfrm>
            <a:off x="7160259" y="9650552"/>
            <a:ext cx="4577715" cy="238125"/>
          </a:xfrm>
          <a:prstGeom prst="rect">
            <a:avLst/>
          </a:prstGeom>
        </p:spPr>
        <p:txBody>
          <a:bodyPr wrap="square" lIns="0" tIns="0" rIns="0" bIns="0">
            <a:spAutoFit/>
          </a:bodyPr>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a:xfrm>
            <a:off x="17219930" y="9664839"/>
            <a:ext cx="539115" cy="238125"/>
          </a:xfrm>
          <a:prstGeom prst="rect">
            <a:avLst/>
          </a:prstGeom>
        </p:spPr>
        <p:txBody>
          <a:bodyPr wrap="square" lIns="0" tIns="0" rIns="0" bIns="0">
            <a:spAutoFit/>
          </a:bodyPr>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in/url?sa=i&amp;url=https://myhealth.alberta.ca/health/pages/conditions.aspx?hwid=hw143891&amp;psig=AOvVaw1LWCss6b2ALG-VpBhcgjDl&amp;ust=1599535067268000&amp;source=images&amp;cd=vfe&amp;ved=0CAIQjRxqFwoTCOjMptOK1usCFQAAAAAdAAAAABAd"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in/url?sa=i&amp;url=https://www.mendondental.com/dental-health/child-dentistry/tooth-eruption/&amp;psig=AOvVaw1LWCss6b2ALG-VpBhcgjDl&amp;ust=1599535067268000&amp;source=images&amp;cd=vfe&amp;ved=0CAIQjRxqFwoTCOjMptOK1usCFQAAAAAdAAAAABA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in/url?sa=i&amp;url=https://www.youtube.com/watch?v=FV1rrbTYIM4&amp;psig=AOvVaw0ssCmtLhoLVDJ_Bq8n40P-&amp;ust=1599535329969000&amp;source=images&amp;cd=vfe&amp;ved=0CAIQjRxqFwoTCOCXh86L1usCFQAAAAAdAAAAABAD"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659100" cy="10287000"/>
          </a:xfrm>
          <a:custGeom>
            <a:avLst/>
            <a:gdLst/>
            <a:ahLst/>
            <a:cxnLst/>
            <a:rect l="l" t="t" r="r" b="b"/>
            <a:pathLst>
              <a:path w="15659100" h="10287000">
                <a:moveTo>
                  <a:pt x="0" y="10287000"/>
                </a:moveTo>
                <a:lnTo>
                  <a:pt x="15659100" y="10287000"/>
                </a:lnTo>
                <a:lnTo>
                  <a:pt x="15659100" y="0"/>
                </a:lnTo>
                <a:lnTo>
                  <a:pt x="0" y="0"/>
                </a:lnTo>
                <a:lnTo>
                  <a:pt x="0" y="10287000"/>
                </a:lnTo>
                <a:close/>
              </a:path>
            </a:pathLst>
          </a:custGeom>
          <a:solidFill>
            <a:srgbClr val="FFDE58"/>
          </a:solidFill>
        </p:spPr>
        <p:txBody>
          <a:bodyPr wrap="square" lIns="0" tIns="0" rIns="0" bIns="0" rtlCol="0"/>
          <a:lstStyle/>
          <a:p>
            <a:endParaRPr/>
          </a:p>
        </p:txBody>
      </p:sp>
      <p:sp>
        <p:nvSpPr>
          <p:cNvPr id="3" name="object 3"/>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6225" y="238125"/>
            <a:ext cx="1714500" cy="17811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59100" y="0"/>
            <a:ext cx="2628900" cy="10287000"/>
          </a:xfrm>
          <a:custGeom>
            <a:avLst/>
            <a:gdLst/>
            <a:ahLst/>
            <a:cxnLst/>
            <a:rect l="l" t="t" r="r" b="b"/>
            <a:pathLst>
              <a:path w="2628900" h="10287000">
                <a:moveTo>
                  <a:pt x="0" y="10287000"/>
                </a:moveTo>
                <a:lnTo>
                  <a:pt x="2628900" y="10287000"/>
                </a:lnTo>
                <a:lnTo>
                  <a:pt x="2628900" y="0"/>
                </a:lnTo>
                <a:lnTo>
                  <a:pt x="0" y="0"/>
                </a:lnTo>
                <a:lnTo>
                  <a:pt x="0" y="10287000"/>
                </a:lnTo>
                <a:close/>
              </a:path>
            </a:pathLst>
          </a:custGeom>
          <a:solidFill>
            <a:srgbClr val="FFFFFF"/>
          </a:solidFill>
        </p:spPr>
        <p:txBody>
          <a:bodyPr wrap="square" lIns="0" tIns="0" rIns="0" bIns="0" rtlCol="0"/>
          <a:lstStyle/>
          <a:p>
            <a:endParaRPr/>
          </a:p>
        </p:txBody>
      </p:sp>
      <p:sp>
        <p:nvSpPr>
          <p:cNvPr id="6" name="object 6"/>
          <p:cNvSpPr/>
          <p:nvPr/>
        </p:nvSpPr>
        <p:spPr>
          <a:xfrm>
            <a:off x="16949737" y="1905000"/>
            <a:ext cx="0" cy="8382000"/>
          </a:xfrm>
          <a:custGeom>
            <a:avLst/>
            <a:gdLst/>
            <a:ahLst/>
            <a:cxnLst/>
            <a:rect l="l" t="t" r="r" b="b"/>
            <a:pathLst>
              <a:path h="8382000">
                <a:moveTo>
                  <a:pt x="0" y="0"/>
                </a:moveTo>
                <a:lnTo>
                  <a:pt x="0" y="8382000"/>
                </a:lnTo>
              </a:path>
            </a:pathLst>
          </a:custGeom>
          <a:ln w="47625">
            <a:solidFill>
              <a:srgbClr val="5F8368"/>
            </a:solidFill>
          </a:ln>
        </p:spPr>
        <p:txBody>
          <a:bodyPr wrap="square" lIns="0" tIns="0" rIns="0" bIns="0" rtlCol="0"/>
          <a:lstStyle/>
          <a:p>
            <a:endParaRPr/>
          </a:p>
        </p:txBody>
      </p:sp>
      <p:sp>
        <p:nvSpPr>
          <p:cNvPr id="7" name="object 7"/>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3810000" y="4514278"/>
            <a:ext cx="9601200" cy="1120820"/>
          </a:xfrm>
          <a:prstGeom prst="rect">
            <a:avLst/>
          </a:prstGeom>
        </p:spPr>
        <p:txBody>
          <a:bodyPr vert="horz" wrap="square" lIns="0" tIns="12700" rIns="0" bIns="0" rtlCol="0">
            <a:spAutoFit/>
          </a:bodyPr>
          <a:lstStyle/>
          <a:p>
            <a:pPr marL="12700">
              <a:lnSpc>
                <a:spcPct val="100000"/>
              </a:lnSpc>
              <a:spcBef>
                <a:spcPts val="100"/>
              </a:spcBef>
            </a:pPr>
            <a:r>
              <a:rPr lang="en-US" sz="7200" dirty="0" smtClean="0"/>
              <a:t>Digestion in Mouth</a:t>
            </a:r>
            <a:endParaRPr sz="7200" dirty="0"/>
          </a:p>
        </p:txBody>
      </p:sp>
      <p:sp>
        <p:nvSpPr>
          <p:cNvPr id="9" name="object 9"/>
          <p:cNvSpPr txBox="1"/>
          <p:nvPr/>
        </p:nvSpPr>
        <p:spPr>
          <a:xfrm>
            <a:off x="17204055" y="971740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78787"/>
                </a:solidFill>
                <a:latin typeface="Calibri"/>
                <a:cs typeface="Calibri"/>
              </a:rPr>
              <a:t>1</a:t>
            </a:r>
            <a:endParaRPr sz="120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412228" y="946245"/>
            <a:ext cx="5276849" cy="830997"/>
          </a:xfrm>
        </p:spPr>
        <p:txBody>
          <a:bodyPr/>
          <a:lstStyle/>
          <a:p>
            <a:r>
              <a:rPr lang="en-US" sz="5400" dirty="0" smtClean="0"/>
              <a:t>The Tongue</a:t>
            </a:r>
            <a:endParaRPr lang="en-US" sz="5400" dirty="0"/>
          </a:p>
        </p:txBody>
      </p:sp>
      <p:sp>
        <p:nvSpPr>
          <p:cNvPr id="3" name="Content Placeholder 2"/>
          <p:cNvSpPr>
            <a:spLocks noGrp="1"/>
          </p:cNvSpPr>
          <p:nvPr>
            <p:ph sz="half" idx="2"/>
          </p:nvPr>
        </p:nvSpPr>
        <p:spPr>
          <a:xfrm>
            <a:off x="914400" y="2366010"/>
            <a:ext cx="8305800" cy="7663636"/>
          </a:xfrm>
        </p:spPr>
        <p:txBody>
          <a:bodyPr/>
          <a:lstStyle/>
          <a:p>
            <a:pPr>
              <a:lnSpc>
                <a:spcPct val="150000"/>
              </a:lnSpc>
              <a:buFont typeface="Wingdings" pitchFamily="2" charset="2"/>
              <a:buChar char="Ø"/>
            </a:pPr>
            <a:r>
              <a:rPr lang="en-US" sz="4400" dirty="0" smtClean="0"/>
              <a:t>muscular organ</a:t>
            </a:r>
          </a:p>
          <a:p>
            <a:pPr>
              <a:lnSpc>
                <a:spcPct val="150000"/>
              </a:lnSpc>
              <a:buFont typeface="Wingdings" pitchFamily="2" charset="2"/>
              <a:buChar char="Ø"/>
            </a:pPr>
            <a:r>
              <a:rPr lang="en-US" sz="4400" dirty="0" smtClean="0"/>
              <a:t> that helps you to eat food</a:t>
            </a:r>
          </a:p>
          <a:p>
            <a:pPr>
              <a:lnSpc>
                <a:spcPct val="150000"/>
              </a:lnSpc>
              <a:buFont typeface="Wingdings" pitchFamily="2" charset="2"/>
              <a:buChar char="Ø"/>
            </a:pPr>
            <a:r>
              <a:rPr lang="en-US" sz="4400" dirty="0" smtClean="0"/>
              <a:t>pushes food towards your teeth</a:t>
            </a:r>
          </a:p>
          <a:p>
            <a:pPr>
              <a:lnSpc>
                <a:spcPct val="150000"/>
              </a:lnSpc>
              <a:buFont typeface="Wingdings" pitchFamily="2" charset="2"/>
              <a:buChar char="Ø"/>
            </a:pPr>
            <a:r>
              <a:rPr lang="en-US" sz="4400" dirty="0" smtClean="0"/>
              <a:t>helps to mix the food with saliva</a:t>
            </a:r>
          </a:p>
          <a:p>
            <a:pPr>
              <a:lnSpc>
                <a:spcPct val="150000"/>
              </a:lnSpc>
              <a:buFont typeface="Wingdings" pitchFamily="2" charset="2"/>
              <a:buChar char="Ø"/>
            </a:pPr>
            <a:r>
              <a:rPr lang="en-US" sz="4400" dirty="0" smtClean="0"/>
              <a:t>enables you to swallow it.</a:t>
            </a:r>
          </a:p>
          <a:p>
            <a:pPr>
              <a:lnSpc>
                <a:spcPct val="150000"/>
              </a:lnSpc>
              <a:buFont typeface="Wingdings" pitchFamily="2" charset="2"/>
              <a:buChar char="Ø"/>
            </a:pPr>
            <a:r>
              <a:rPr lang="en-US" sz="4400" dirty="0" smtClean="0"/>
              <a:t>taste bud can detect all tastes—sweet, salty, sour and bitter. </a:t>
            </a:r>
            <a:endParaRPr lang="en-US" sz="2800" dirty="0" smtClean="0"/>
          </a:p>
          <a:p>
            <a:r>
              <a:rPr lang="en-US" dirty="0" smtClean="0"/>
              <a:t/>
            </a:r>
            <a:br>
              <a:rPr lang="en-US" dirty="0" smtClean="0"/>
            </a:br>
            <a:endParaRPr lang="en-US" dirty="0"/>
          </a:p>
        </p:txBody>
      </p:sp>
      <p:pic>
        <p:nvPicPr>
          <p:cNvPr id="5" name="Picture 2"/>
          <p:cNvPicPr>
            <a:picLocks noGrp="1" noChangeAspect="1" noChangeArrowheads="1"/>
          </p:cNvPicPr>
          <p:nvPr>
            <p:ph sz="half" idx="3"/>
          </p:nvPr>
        </p:nvPicPr>
        <p:blipFill>
          <a:blip r:embed="rId2" cstate="print"/>
          <a:srcRect/>
          <a:stretch>
            <a:fillRect/>
          </a:stretch>
        </p:blipFill>
        <p:spPr bwMode="auto">
          <a:xfrm>
            <a:off x="9418638" y="3350778"/>
            <a:ext cx="7954962" cy="48189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39025" y="9258300"/>
            <a:ext cx="10848975" cy="1028700"/>
          </a:xfrm>
          <a:custGeom>
            <a:avLst/>
            <a:gdLst/>
            <a:ahLst/>
            <a:cxnLst/>
            <a:rect l="l" t="t" r="r" b="b"/>
            <a:pathLst>
              <a:path w="10848975" h="1028700">
                <a:moveTo>
                  <a:pt x="10848975" y="1028697"/>
                </a:moveTo>
                <a:lnTo>
                  <a:pt x="10848975" y="0"/>
                </a:lnTo>
                <a:lnTo>
                  <a:pt x="0" y="0"/>
                </a:lnTo>
                <a:lnTo>
                  <a:pt x="0" y="1028697"/>
                </a:lnTo>
                <a:lnTo>
                  <a:pt x="10848975" y="1028697"/>
                </a:lnTo>
                <a:close/>
              </a:path>
            </a:pathLst>
          </a:custGeom>
          <a:solidFill>
            <a:srgbClr val="FFDE58"/>
          </a:solidFill>
        </p:spPr>
        <p:txBody>
          <a:bodyPr wrap="square" lIns="0" tIns="0" rIns="0" bIns="0" rtlCol="0"/>
          <a:lstStyle/>
          <a:p>
            <a:endParaRPr/>
          </a:p>
        </p:txBody>
      </p:sp>
      <p:sp>
        <p:nvSpPr>
          <p:cNvPr id="3" name="object 3"/>
          <p:cNvSpPr/>
          <p:nvPr/>
        </p:nvSpPr>
        <p:spPr>
          <a:xfrm>
            <a:off x="881062" y="2324100"/>
            <a:ext cx="0" cy="7162800"/>
          </a:xfrm>
          <a:custGeom>
            <a:avLst/>
            <a:gdLst/>
            <a:ahLst/>
            <a:cxnLst/>
            <a:rect l="l" t="t" r="r" b="b"/>
            <a:pathLst>
              <a:path h="7162800">
                <a:moveTo>
                  <a:pt x="0" y="0"/>
                </a:moveTo>
                <a:lnTo>
                  <a:pt x="0" y="7162800"/>
                </a:lnTo>
              </a:path>
            </a:pathLst>
          </a:custGeom>
          <a:ln w="66675">
            <a:solidFill>
              <a:srgbClr val="5F8368"/>
            </a:solidFill>
          </a:ln>
        </p:spPr>
        <p:txBody>
          <a:bodyPr wrap="square" lIns="0" tIns="0" rIns="0" bIns="0" rtlCol="0"/>
          <a:lstStyle/>
          <a:p>
            <a:endParaRPr/>
          </a:p>
        </p:txBody>
      </p:sp>
      <p:sp>
        <p:nvSpPr>
          <p:cNvPr id="4" name="object 4"/>
          <p:cNvSpPr txBox="1"/>
          <p:nvPr/>
        </p:nvSpPr>
        <p:spPr>
          <a:xfrm>
            <a:off x="530859" y="9646284"/>
            <a:ext cx="821055" cy="243204"/>
          </a:xfrm>
          <a:prstGeom prst="rect">
            <a:avLst/>
          </a:prstGeom>
        </p:spPr>
        <p:txBody>
          <a:bodyPr vert="horz" wrap="square" lIns="0" tIns="15875" rIns="0" bIns="0" rtlCol="0">
            <a:spAutoFit/>
          </a:bodyPr>
          <a:lstStyle/>
          <a:p>
            <a:pPr marL="12700">
              <a:lnSpc>
                <a:spcPct val="100000"/>
              </a:lnSpc>
              <a:spcBef>
                <a:spcPts val="125"/>
              </a:spcBef>
            </a:pPr>
            <a:r>
              <a:rPr sz="1400" spc="15" dirty="0">
                <a:latin typeface="Calibri"/>
                <a:cs typeface="Calibri"/>
              </a:rPr>
              <a:t>5/26/2020</a:t>
            </a:r>
            <a:endParaRPr sz="1400">
              <a:latin typeface="Calibri"/>
              <a:cs typeface="Calibri"/>
            </a:endParaRPr>
          </a:p>
        </p:txBody>
      </p:sp>
      <p:sp>
        <p:nvSpPr>
          <p:cNvPr id="5" name="object 5"/>
          <p:cNvSpPr txBox="1"/>
          <p:nvPr/>
        </p:nvSpPr>
        <p:spPr>
          <a:xfrm>
            <a:off x="6130925" y="9663747"/>
            <a:ext cx="4578350" cy="242570"/>
          </a:xfrm>
          <a:prstGeom prst="rect">
            <a:avLst/>
          </a:prstGeom>
        </p:spPr>
        <p:txBody>
          <a:bodyPr vert="horz" wrap="square" lIns="0" tIns="15875" rIns="0" bIns="0" rtlCol="0">
            <a:spAutoFit/>
          </a:bodyPr>
          <a:lstStyle/>
          <a:p>
            <a:pPr marL="12700">
              <a:lnSpc>
                <a:spcPct val="100000"/>
              </a:lnSpc>
              <a:spcBef>
                <a:spcPts val="125"/>
              </a:spcBef>
            </a:pPr>
            <a:r>
              <a:rPr sz="1400" b="1" spc="10" dirty="0">
                <a:latin typeface="Cambria"/>
                <a:cs typeface="Cambria"/>
              </a:rPr>
              <a:t>TOPIC/COURSE</a:t>
            </a:r>
            <a:r>
              <a:rPr sz="1400" b="1" spc="-70" dirty="0">
                <a:latin typeface="Cambria"/>
                <a:cs typeface="Cambria"/>
              </a:rPr>
              <a:t> </a:t>
            </a:r>
            <a:r>
              <a:rPr sz="1400" b="1" dirty="0">
                <a:latin typeface="Cambria"/>
                <a:cs typeface="Cambria"/>
              </a:rPr>
              <a:t>CODE-NAME/FACULTY/DEPT/COLLEGE</a:t>
            </a:r>
            <a:endParaRPr sz="1400">
              <a:latin typeface="Cambria"/>
              <a:cs typeface="Cambria"/>
            </a:endParaRPr>
          </a:p>
        </p:txBody>
      </p:sp>
      <p:sp>
        <p:nvSpPr>
          <p:cNvPr id="6" name="object 6"/>
          <p:cNvSpPr txBox="1"/>
          <p:nvPr/>
        </p:nvSpPr>
        <p:spPr>
          <a:xfrm>
            <a:off x="17337405" y="9655809"/>
            <a:ext cx="421640" cy="243204"/>
          </a:xfrm>
          <a:prstGeom prst="rect">
            <a:avLst/>
          </a:prstGeom>
        </p:spPr>
        <p:txBody>
          <a:bodyPr vert="horz" wrap="square" lIns="0" tIns="15875" rIns="0" bIns="0" rtlCol="0">
            <a:spAutoFit/>
          </a:bodyPr>
          <a:lstStyle/>
          <a:p>
            <a:pPr marL="12700">
              <a:lnSpc>
                <a:spcPct val="100000"/>
              </a:lnSpc>
              <a:spcBef>
                <a:spcPts val="125"/>
              </a:spcBef>
            </a:pPr>
            <a:r>
              <a:rPr sz="1400" spc="45" dirty="0">
                <a:latin typeface="Cambria"/>
                <a:cs typeface="Cambria"/>
              </a:rPr>
              <a:t>2</a:t>
            </a:r>
            <a:r>
              <a:rPr sz="1400" spc="-15" dirty="0">
                <a:latin typeface="Cambria"/>
                <a:cs typeface="Cambria"/>
              </a:rPr>
              <a:t>/</a:t>
            </a:r>
            <a:r>
              <a:rPr sz="1400" spc="50" dirty="0">
                <a:latin typeface="Cambria"/>
                <a:cs typeface="Cambria"/>
              </a:rPr>
              <a:t>1</a:t>
            </a:r>
            <a:r>
              <a:rPr sz="1400" spc="15" dirty="0">
                <a:latin typeface="Cambria"/>
                <a:cs typeface="Cambria"/>
              </a:rPr>
              <a:t>0</a:t>
            </a:r>
            <a:endParaRPr sz="1400">
              <a:latin typeface="Cambria"/>
              <a:cs typeface="Cambria"/>
            </a:endParaRPr>
          </a:p>
        </p:txBody>
      </p:sp>
      <p:sp>
        <p:nvSpPr>
          <p:cNvPr id="7" name="object 7"/>
          <p:cNvSpPr txBox="1">
            <a:spLocks noGrp="1"/>
          </p:cNvSpPr>
          <p:nvPr>
            <p:ph type="title"/>
          </p:nvPr>
        </p:nvSpPr>
        <p:spPr>
          <a:xfrm>
            <a:off x="2667000" y="2400300"/>
            <a:ext cx="14478000" cy="6110006"/>
          </a:xfrm>
          <a:prstGeom prst="rect">
            <a:avLst/>
          </a:prstGeom>
        </p:spPr>
        <p:txBody>
          <a:bodyPr vert="horz" wrap="square" lIns="0" tIns="15875" rIns="0" bIns="0" rtlCol="0">
            <a:spAutoFit/>
          </a:bodyPr>
          <a:lstStyle/>
          <a:p>
            <a:r>
              <a:rPr lang="en-US" sz="6600" dirty="0" smtClean="0">
                <a:solidFill>
                  <a:srgbClr val="FF0000"/>
                </a:solidFill>
                <a:latin typeface="Comic Sans MS" pitchFamily="66" charset="0"/>
              </a:rPr>
              <a:t>Processes involved in nutrition are</a:t>
            </a:r>
            <a:r>
              <a:rPr lang="en-US" sz="6600" dirty="0" smtClean="0">
                <a:latin typeface="Comic Sans MS" pitchFamily="66" charset="0"/>
              </a:rPr>
              <a:t/>
            </a:r>
            <a:br>
              <a:rPr lang="en-US" sz="6600" dirty="0" smtClean="0">
                <a:latin typeface="Comic Sans MS" pitchFamily="66" charset="0"/>
              </a:rPr>
            </a:br>
            <a:r>
              <a:rPr lang="en-US" sz="6600" dirty="0" smtClean="0">
                <a:latin typeface="Comic Sans MS" pitchFamily="66" charset="0"/>
              </a:rPr>
              <a:t>1.Ingestion</a:t>
            </a:r>
            <a:br>
              <a:rPr lang="en-US" sz="6600" dirty="0" smtClean="0">
                <a:latin typeface="Comic Sans MS" pitchFamily="66" charset="0"/>
              </a:rPr>
            </a:br>
            <a:r>
              <a:rPr lang="en-US" sz="6600" dirty="0" smtClean="0">
                <a:latin typeface="Comic Sans MS" pitchFamily="66" charset="0"/>
              </a:rPr>
              <a:t>2.Digestion</a:t>
            </a:r>
            <a:br>
              <a:rPr lang="en-US" sz="6600" dirty="0" smtClean="0">
                <a:latin typeface="Comic Sans MS" pitchFamily="66" charset="0"/>
              </a:rPr>
            </a:br>
            <a:r>
              <a:rPr lang="en-US" sz="6600" dirty="0" smtClean="0">
                <a:latin typeface="Comic Sans MS" pitchFamily="66" charset="0"/>
              </a:rPr>
              <a:t>3.Absorption</a:t>
            </a:r>
            <a:br>
              <a:rPr lang="en-US" sz="6600" dirty="0" smtClean="0">
                <a:latin typeface="Comic Sans MS" pitchFamily="66" charset="0"/>
              </a:rPr>
            </a:br>
            <a:r>
              <a:rPr lang="en-US" sz="6600" dirty="0" smtClean="0">
                <a:latin typeface="Comic Sans MS" pitchFamily="66" charset="0"/>
              </a:rPr>
              <a:t>4.Assimilation </a:t>
            </a:r>
            <a:br>
              <a:rPr lang="en-US" sz="6600" dirty="0" smtClean="0">
                <a:latin typeface="Comic Sans MS" pitchFamily="66" charset="0"/>
              </a:rPr>
            </a:br>
            <a:r>
              <a:rPr lang="en-US" sz="6600" dirty="0" smtClean="0">
                <a:latin typeface="Comic Sans MS" pitchFamily="66" charset="0"/>
              </a:rPr>
              <a:t>5.Egestion</a:t>
            </a:r>
            <a:endParaRPr sz="6600" spc="-15"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6625" y="9248775"/>
            <a:ext cx="11001375" cy="1038225"/>
          </a:xfrm>
          <a:custGeom>
            <a:avLst/>
            <a:gdLst/>
            <a:ahLst/>
            <a:cxnLst/>
            <a:rect l="l" t="t" r="r" b="b"/>
            <a:pathLst>
              <a:path w="11001375" h="1038225">
                <a:moveTo>
                  <a:pt x="0" y="1038225"/>
                </a:moveTo>
                <a:lnTo>
                  <a:pt x="11001375" y="1038225"/>
                </a:lnTo>
                <a:lnTo>
                  <a:pt x="11001375" y="0"/>
                </a:lnTo>
                <a:lnTo>
                  <a:pt x="0" y="0"/>
                </a:lnTo>
                <a:lnTo>
                  <a:pt x="0" y="1038225"/>
                </a:lnTo>
                <a:close/>
              </a:path>
            </a:pathLst>
          </a:custGeom>
          <a:solidFill>
            <a:srgbClr val="FFDE58"/>
          </a:solidFill>
        </p:spPr>
        <p:txBody>
          <a:bodyPr wrap="square" lIns="0" tIns="0" rIns="0" bIns="0" rtlCol="0"/>
          <a:lstStyle/>
          <a:p>
            <a:endParaRPr/>
          </a:p>
        </p:txBody>
      </p:sp>
      <p:sp>
        <p:nvSpPr>
          <p:cNvPr id="3" name="object 3"/>
          <p:cNvSpPr/>
          <p:nvPr/>
        </p:nvSpPr>
        <p:spPr>
          <a:xfrm>
            <a:off x="881062" y="2324100"/>
            <a:ext cx="0" cy="7162800"/>
          </a:xfrm>
          <a:custGeom>
            <a:avLst/>
            <a:gdLst/>
            <a:ahLst/>
            <a:cxnLst/>
            <a:rect l="l" t="t" r="r" b="b"/>
            <a:pathLst>
              <a:path h="7162800">
                <a:moveTo>
                  <a:pt x="0" y="0"/>
                </a:moveTo>
                <a:lnTo>
                  <a:pt x="0" y="7162800"/>
                </a:lnTo>
              </a:path>
            </a:pathLst>
          </a:custGeom>
          <a:ln w="66675">
            <a:solidFill>
              <a:srgbClr val="5F8368"/>
            </a:solidFill>
          </a:ln>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6985" rIns="0" bIns="0" rtlCol="0">
            <a:spAutoFit/>
          </a:bodyPr>
          <a:lstStyle/>
          <a:p>
            <a:pPr marL="130175">
              <a:lnSpc>
                <a:spcPct val="100000"/>
              </a:lnSpc>
              <a:spcBef>
                <a:spcPts val="55"/>
              </a:spcBef>
            </a:pPr>
            <a:fld id="{81D60167-4931-47E6-BA6A-407CBD079E47}" type="slidenum">
              <a:rPr spc="15" dirty="0"/>
              <a:pPr marL="130175">
                <a:lnSpc>
                  <a:spcPct val="100000"/>
                </a:lnSpc>
                <a:spcBef>
                  <a:spcPts val="55"/>
                </a:spcBef>
              </a:pPr>
              <a:t>3</a:t>
            </a:fld>
            <a:r>
              <a:rPr spc="15" dirty="0"/>
              <a:t>/10</a:t>
            </a:r>
          </a:p>
        </p:txBody>
      </p:sp>
      <p:sp>
        <p:nvSpPr>
          <p:cNvPr id="6" name="object 6"/>
          <p:cNvSpPr txBox="1"/>
          <p:nvPr/>
        </p:nvSpPr>
        <p:spPr>
          <a:xfrm>
            <a:off x="530859" y="9691608"/>
            <a:ext cx="821055" cy="207010"/>
          </a:xfrm>
          <a:prstGeom prst="rect">
            <a:avLst/>
          </a:prstGeom>
        </p:spPr>
        <p:txBody>
          <a:bodyPr vert="horz" wrap="square" lIns="0" tIns="0" rIns="0" bIns="0" rtlCol="0">
            <a:spAutoFit/>
          </a:bodyPr>
          <a:lstStyle/>
          <a:p>
            <a:pPr marL="12700">
              <a:lnSpc>
                <a:spcPts val="1450"/>
              </a:lnSpc>
            </a:pPr>
            <a:r>
              <a:rPr sz="1400" spc="15" dirty="0">
                <a:latin typeface="Calibri"/>
                <a:cs typeface="Calibri"/>
              </a:rPr>
              <a:t>5/26/2020</a:t>
            </a:r>
            <a:endParaRPr sz="1400">
              <a:latin typeface="Calibri"/>
              <a:cs typeface="Calibri"/>
            </a:endParaRPr>
          </a:p>
        </p:txBody>
      </p:sp>
      <p:sp>
        <p:nvSpPr>
          <p:cNvPr id="7" name="object 7"/>
          <p:cNvSpPr txBox="1"/>
          <p:nvPr/>
        </p:nvSpPr>
        <p:spPr>
          <a:xfrm>
            <a:off x="7007606" y="9688652"/>
            <a:ext cx="4585970" cy="238125"/>
          </a:xfrm>
          <a:prstGeom prst="rect">
            <a:avLst/>
          </a:prstGeom>
        </p:spPr>
        <p:txBody>
          <a:bodyPr vert="horz" wrap="square" lIns="0" tIns="6985" rIns="0" bIns="0" rtlCol="0">
            <a:spAutoFit/>
          </a:bodyPr>
          <a:lstStyle/>
          <a:p>
            <a:pPr marL="12700">
              <a:lnSpc>
                <a:spcPct val="100000"/>
              </a:lnSpc>
              <a:spcBef>
                <a:spcPts val="55"/>
              </a:spcBef>
            </a:pPr>
            <a:r>
              <a:rPr sz="1400" b="1" spc="15" dirty="0">
                <a:latin typeface="Cambria"/>
                <a:cs typeface="Cambria"/>
              </a:rPr>
              <a:t>TOPIC/COURSE</a:t>
            </a:r>
            <a:r>
              <a:rPr sz="1400" b="1" spc="-55" dirty="0">
                <a:latin typeface="Cambria"/>
                <a:cs typeface="Cambria"/>
              </a:rPr>
              <a:t> </a:t>
            </a:r>
            <a:r>
              <a:rPr sz="1400" b="1" dirty="0">
                <a:latin typeface="Cambria"/>
                <a:cs typeface="Cambria"/>
              </a:rPr>
              <a:t>CODE-NAME/FACULTY/DEPT/COLLEGE</a:t>
            </a:r>
            <a:endParaRPr sz="1400">
              <a:latin typeface="Cambria"/>
              <a:cs typeface="Cambria"/>
            </a:endParaRPr>
          </a:p>
        </p:txBody>
      </p:sp>
      <p:sp>
        <p:nvSpPr>
          <p:cNvPr id="8" name="Rectangle 7"/>
          <p:cNvSpPr/>
          <p:nvPr/>
        </p:nvSpPr>
        <p:spPr>
          <a:xfrm>
            <a:off x="3581400" y="1943100"/>
            <a:ext cx="10134600" cy="5262979"/>
          </a:xfrm>
          <a:prstGeom prst="rect">
            <a:avLst/>
          </a:prstGeom>
        </p:spPr>
        <p:txBody>
          <a:bodyPr wrap="square">
            <a:spAutoFit/>
          </a:bodyPr>
          <a:lstStyle/>
          <a:p>
            <a:r>
              <a:rPr lang="en-US" sz="4800" dirty="0" smtClean="0">
                <a:latin typeface="Comic Sans MS" pitchFamily="66" charset="0"/>
              </a:rPr>
              <a:t/>
            </a:r>
            <a:br>
              <a:rPr lang="en-US" sz="4800" dirty="0" smtClean="0">
                <a:latin typeface="Comic Sans MS" pitchFamily="66" charset="0"/>
              </a:rPr>
            </a:br>
            <a:r>
              <a:rPr lang="en-US" sz="4800" dirty="0" smtClean="0">
                <a:latin typeface="Comic Sans MS" pitchFamily="66" charset="0"/>
              </a:rPr>
              <a:t>The Mouth or </a:t>
            </a:r>
            <a:r>
              <a:rPr lang="en-US" sz="4800" dirty="0" err="1" smtClean="0">
                <a:latin typeface="Comic Sans MS" pitchFamily="66" charset="0"/>
              </a:rPr>
              <a:t>Buccal</a:t>
            </a:r>
            <a:r>
              <a:rPr lang="en-US" sz="4800" dirty="0" smtClean="0">
                <a:latin typeface="Comic Sans MS" pitchFamily="66" charset="0"/>
              </a:rPr>
              <a:t> Cavity</a:t>
            </a:r>
            <a:br>
              <a:rPr lang="en-US" sz="4800" dirty="0" smtClean="0">
                <a:latin typeface="Comic Sans MS" pitchFamily="66" charset="0"/>
              </a:rPr>
            </a:br>
            <a:r>
              <a:rPr lang="en-US" sz="4800" dirty="0" smtClean="0">
                <a:latin typeface="Comic Sans MS" pitchFamily="66" charset="0"/>
              </a:rPr>
              <a:t>Food Pipe or </a:t>
            </a:r>
            <a:r>
              <a:rPr lang="en-US" sz="4800" dirty="0" err="1" smtClean="0">
                <a:latin typeface="Comic Sans MS" pitchFamily="66" charset="0"/>
              </a:rPr>
              <a:t>Oesophagus</a:t>
            </a:r>
            <a:r>
              <a:rPr lang="en-US" sz="4800" dirty="0" smtClean="0">
                <a:latin typeface="Comic Sans MS" pitchFamily="66" charset="0"/>
              </a:rPr>
              <a:t/>
            </a:r>
            <a:br>
              <a:rPr lang="en-US" sz="4800" dirty="0" smtClean="0">
                <a:latin typeface="Comic Sans MS" pitchFamily="66" charset="0"/>
              </a:rPr>
            </a:br>
            <a:r>
              <a:rPr lang="en-US" sz="4800" dirty="0" smtClean="0">
                <a:latin typeface="Comic Sans MS" pitchFamily="66" charset="0"/>
              </a:rPr>
              <a:t>Stomach</a:t>
            </a:r>
            <a:br>
              <a:rPr lang="en-US" sz="4800" dirty="0" smtClean="0">
                <a:latin typeface="Comic Sans MS" pitchFamily="66" charset="0"/>
              </a:rPr>
            </a:br>
            <a:r>
              <a:rPr lang="en-US" sz="4800" dirty="0" smtClean="0">
                <a:latin typeface="Comic Sans MS" pitchFamily="66" charset="0"/>
              </a:rPr>
              <a:t>Small Intestine</a:t>
            </a:r>
            <a:br>
              <a:rPr lang="en-US" sz="4800" dirty="0" smtClean="0">
                <a:latin typeface="Comic Sans MS" pitchFamily="66" charset="0"/>
              </a:rPr>
            </a:br>
            <a:r>
              <a:rPr lang="en-US" sz="4800" dirty="0" smtClean="0">
                <a:latin typeface="Comic Sans MS" pitchFamily="66" charset="0"/>
              </a:rPr>
              <a:t>Large Intestine</a:t>
            </a:r>
            <a:br>
              <a:rPr lang="en-US" sz="4800" dirty="0" smtClean="0">
                <a:latin typeface="Comic Sans MS" pitchFamily="66" charset="0"/>
              </a:rPr>
            </a:br>
            <a:r>
              <a:rPr lang="en-US" sz="4800" dirty="0" smtClean="0">
                <a:latin typeface="Comic Sans MS" pitchFamily="66" charset="0"/>
              </a:rPr>
              <a:t>Anus</a:t>
            </a:r>
            <a:endParaRPr lang="en-US" sz="4800" dirty="0">
              <a:latin typeface="Comic Sans MS" pitchFamily="66" charset="0"/>
            </a:endParaRPr>
          </a:p>
        </p:txBody>
      </p:sp>
      <p:sp>
        <p:nvSpPr>
          <p:cNvPr id="9" name="Title 8"/>
          <p:cNvSpPr>
            <a:spLocks noGrp="1"/>
          </p:cNvSpPr>
          <p:nvPr>
            <p:ph type="title"/>
          </p:nvPr>
        </p:nvSpPr>
        <p:spPr>
          <a:xfrm>
            <a:off x="3810000" y="1181100"/>
            <a:ext cx="11353800" cy="1354217"/>
          </a:xfrm>
        </p:spPr>
        <p:txBody>
          <a:bodyPr/>
          <a:lstStyle/>
          <a:p>
            <a:r>
              <a:rPr lang="en-US" sz="4400" dirty="0" smtClean="0">
                <a:latin typeface="Comic Sans MS" pitchFamily="66" charset="0"/>
              </a:rPr>
              <a:t>The canal is divided into different parts: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0982325" cy="1028700"/>
          </a:xfrm>
          <a:custGeom>
            <a:avLst/>
            <a:gdLst/>
            <a:ahLst/>
            <a:cxnLst/>
            <a:rect l="l" t="t" r="r" b="b"/>
            <a:pathLst>
              <a:path w="10982325" h="1028700">
                <a:moveTo>
                  <a:pt x="10982325" y="1028697"/>
                </a:moveTo>
                <a:lnTo>
                  <a:pt x="10982325" y="0"/>
                </a:lnTo>
                <a:lnTo>
                  <a:pt x="0" y="0"/>
                </a:lnTo>
                <a:lnTo>
                  <a:pt x="0" y="1028697"/>
                </a:lnTo>
                <a:lnTo>
                  <a:pt x="10982325" y="1028697"/>
                </a:lnTo>
                <a:close/>
              </a:path>
            </a:pathLst>
          </a:custGeom>
          <a:solidFill>
            <a:srgbClr val="FFDE58"/>
          </a:solidFill>
        </p:spPr>
        <p:txBody>
          <a:bodyPr wrap="square" lIns="0" tIns="0" rIns="0" bIns="0" rtlCol="0"/>
          <a:lstStyle/>
          <a:p>
            <a:endParaRPr/>
          </a:p>
        </p:txBody>
      </p:sp>
      <p:sp>
        <p:nvSpPr>
          <p:cNvPr id="3" name="object 3"/>
          <p:cNvSpPr/>
          <p:nvPr/>
        </p:nvSpPr>
        <p:spPr>
          <a:xfrm>
            <a:off x="17654587" y="2476500"/>
            <a:ext cx="0" cy="6553200"/>
          </a:xfrm>
          <a:custGeom>
            <a:avLst/>
            <a:gdLst/>
            <a:ahLst/>
            <a:cxnLst/>
            <a:rect l="l" t="t" r="r" b="b"/>
            <a:pathLst>
              <a:path h="6553200">
                <a:moveTo>
                  <a:pt x="0" y="0"/>
                </a:moveTo>
                <a:lnTo>
                  <a:pt x="0" y="655320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5101590" y="4084574"/>
            <a:ext cx="9805670" cy="666750"/>
          </a:xfrm>
          <a:prstGeom prst="rect">
            <a:avLst/>
          </a:prstGeom>
        </p:spPr>
        <p:txBody>
          <a:bodyPr vert="horz" wrap="square" lIns="0" tIns="13335" rIns="0" bIns="0" rtlCol="0">
            <a:spAutoFit/>
          </a:bodyPr>
          <a:lstStyle/>
          <a:p>
            <a:pPr marL="12700">
              <a:lnSpc>
                <a:spcPct val="100000"/>
              </a:lnSpc>
              <a:spcBef>
                <a:spcPts val="105"/>
              </a:spcBef>
            </a:pPr>
            <a:endParaRPr spc="-5" dirty="0"/>
          </a:p>
        </p:txBody>
      </p:sp>
      <p:sp>
        <p:nvSpPr>
          <p:cNvPr id="5" name="object 5"/>
          <p:cNvSpPr txBox="1">
            <a:spLocks noGrp="1"/>
          </p:cNvSpPr>
          <p:nvPr>
            <p:ph type="sldNum" sz="quarter" idx="7"/>
          </p:nvPr>
        </p:nvSpPr>
        <p:spPr>
          <a:prstGeom prst="rect">
            <a:avLst/>
          </a:prstGeom>
        </p:spPr>
        <p:txBody>
          <a:bodyPr vert="horz" wrap="square" lIns="0" tIns="6985" rIns="0" bIns="0" rtlCol="0">
            <a:spAutoFit/>
          </a:bodyPr>
          <a:lstStyle/>
          <a:p>
            <a:pPr marL="130175">
              <a:lnSpc>
                <a:spcPct val="100000"/>
              </a:lnSpc>
              <a:spcBef>
                <a:spcPts val="55"/>
              </a:spcBef>
            </a:pPr>
            <a:fld id="{81D60167-4931-47E6-BA6A-407CBD079E47}" type="slidenum">
              <a:rPr spc="15" dirty="0"/>
              <a:pPr marL="130175">
                <a:lnSpc>
                  <a:spcPct val="100000"/>
                </a:lnSpc>
                <a:spcBef>
                  <a:spcPts val="55"/>
                </a:spcBef>
              </a:pPr>
              <a:t>4</a:t>
            </a:fld>
            <a:r>
              <a:rPr spc="15" dirty="0"/>
              <a:t>/10</a:t>
            </a:r>
          </a:p>
        </p:txBody>
      </p:sp>
      <p:sp>
        <p:nvSpPr>
          <p:cNvPr id="6" name="object 6"/>
          <p:cNvSpPr txBox="1"/>
          <p:nvPr/>
        </p:nvSpPr>
        <p:spPr>
          <a:xfrm>
            <a:off x="530859" y="9691608"/>
            <a:ext cx="821055" cy="207010"/>
          </a:xfrm>
          <a:prstGeom prst="rect">
            <a:avLst/>
          </a:prstGeom>
        </p:spPr>
        <p:txBody>
          <a:bodyPr vert="horz" wrap="square" lIns="0" tIns="0" rIns="0" bIns="0" rtlCol="0">
            <a:spAutoFit/>
          </a:bodyPr>
          <a:lstStyle/>
          <a:p>
            <a:pPr marL="12700">
              <a:lnSpc>
                <a:spcPts val="1450"/>
              </a:lnSpc>
            </a:pPr>
            <a:r>
              <a:rPr sz="1400" spc="15" dirty="0">
                <a:latin typeface="Calibri"/>
                <a:cs typeface="Calibri"/>
              </a:rPr>
              <a:t>5/26/2020</a:t>
            </a:r>
            <a:endParaRPr sz="1400">
              <a:latin typeface="Calibri"/>
              <a:cs typeface="Calibri"/>
            </a:endParaRPr>
          </a:p>
        </p:txBody>
      </p:sp>
      <p:sp>
        <p:nvSpPr>
          <p:cNvPr id="7" name="object 7"/>
          <p:cNvSpPr txBox="1"/>
          <p:nvPr/>
        </p:nvSpPr>
        <p:spPr>
          <a:xfrm>
            <a:off x="7007606" y="9688652"/>
            <a:ext cx="4585970" cy="238125"/>
          </a:xfrm>
          <a:prstGeom prst="rect">
            <a:avLst/>
          </a:prstGeom>
        </p:spPr>
        <p:txBody>
          <a:bodyPr vert="horz" wrap="square" lIns="0" tIns="6985" rIns="0" bIns="0" rtlCol="0">
            <a:spAutoFit/>
          </a:bodyPr>
          <a:lstStyle/>
          <a:p>
            <a:pPr marL="12700">
              <a:lnSpc>
                <a:spcPct val="100000"/>
              </a:lnSpc>
              <a:spcBef>
                <a:spcPts val="55"/>
              </a:spcBef>
            </a:pPr>
            <a:r>
              <a:rPr sz="1400" b="1" spc="15" dirty="0">
                <a:latin typeface="Cambria"/>
                <a:cs typeface="Cambria"/>
              </a:rPr>
              <a:t>TOPIC/COURSE</a:t>
            </a:r>
            <a:r>
              <a:rPr sz="1400" b="1" spc="-55" dirty="0">
                <a:latin typeface="Cambria"/>
                <a:cs typeface="Cambria"/>
              </a:rPr>
              <a:t> </a:t>
            </a:r>
            <a:r>
              <a:rPr sz="1400" b="1" dirty="0">
                <a:latin typeface="Cambria"/>
                <a:cs typeface="Cambria"/>
              </a:rPr>
              <a:t>CODE-NAME/FACULTY/DEPT/COLLEGE</a:t>
            </a:r>
            <a:endParaRPr sz="1400">
              <a:latin typeface="Cambria"/>
              <a:cs typeface="Cambria"/>
            </a:endParaRPr>
          </a:p>
        </p:txBody>
      </p:sp>
      <p:pic>
        <p:nvPicPr>
          <p:cNvPr id="7172" name="Picture 4" descr="freesnippingtool.com_capture_20200903110042.png"/>
          <p:cNvPicPr>
            <a:picLocks noChangeAspect="1" noChangeArrowheads="1"/>
          </p:cNvPicPr>
          <p:nvPr/>
        </p:nvPicPr>
        <p:blipFill>
          <a:blip r:embed="rId2" cstate="print"/>
          <a:srcRect/>
          <a:stretch>
            <a:fillRect/>
          </a:stretch>
        </p:blipFill>
        <p:spPr bwMode="auto">
          <a:xfrm>
            <a:off x="4114800" y="723900"/>
            <a:ext cx="10241585" cy="8763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39025" y="9258300"/>
            <a:ext cx="10848975" cy="1028700"/>
          </a:xfrm>
          <a:custGeom>
            <a:avLst/>
            <a:gdLst/>
            <a:ahLst/>
            <a:cxnLst/>
            <a:rect l="l" t="t" r="r" b="b"/>
            <a:pathLst>
              <a:path w="10848975" h="1028700">
                <a:moveTo>
                  <a:pt x="10848975" y="1028697"/>
                </a:moveTo>
                <a:lnTo>
                  <a:pt x="10848975" y="0"/>
                </a:lnTo>
                <a:lnTo>
                  <a:pt x="0" y="0"/>
                </a:lnTo>
                <a:lnTo>
                  <a:pt x="0" y="1028697"/>
                </a:lnTo>
                <a:lnTo>
                  <a:pt x="10848975" y="1028697"/>
                </a:lnTo>
                <a:close/>
              </a:path>
            </a:pathLst>
          </a:custGeom>
          <a:solidFill>
            <a:srgbClr val="FFDE58"/>
          </a:solidFill>
        </p:spPr>
        <p:txBody>
          <a:bodyPr wrap="square" lIns="0" tIns="0" rIns="0" bIns="0" rtlCol="0"/>
          <a:lstStyle/>
          <a:p>
            <a:endParaRPr/>
          </a:p>
        </p:txBody>
      </p:sp>
      <p:sp>
        <p:nvSpPr>
          <p:cNvPr id="3" name="object 3"/>
          <p:cNvSpPr/>
          <p:nvPr/>
        </p:nvSpPr>
        <p:spPr>
          <a:xfrm>
            <a:off x="881062" y="2324100"/>
            <a:ext cx="0" cy="7162800"/>
          </a:xfrm>
          <a:custGeom>
            <a:avLst/>
            <a:gdLst/>
            <a:ahLst/>
            <a:cxnLst/>
            <a:rect l="l" t="t" r="r" b="b"/>
            <a:pathLst>
              <a:path h="7162800">
                <a:moveTo>
                  <a:pt x="0" y="0"/>
                </a:moveTo>
                <a:lnTo>
                  <a:pt x="0" y="7162800"/>
                </a:lnTo>
              </a:path>
            </a:pathLst>
          </a:custGeom>
          <a:ln w="66675">
            <a:solidFill>
              <a:srgbClr val="5F8368"/>
            </a:solidFill>
          </a:ln>
        </p:spPr>
        <p:txBody>
          <a:bodyPr wrap="square" lIns="0" tIns="0" rIns="0" bIns="0" rtlCol="0"/>
          <a:lstStyle/>
          <a:p>
            <a:endParaRPr/>
          </a:p>
        </p:txBody>
      </p:sp>
      <p:sp>
        <p:nvSpPr>
          <p:cNvPr id="5" name="object 5"/>
          <p:cNvSpPr txBox="1"/>
          <p:nvPr/>
        </p:nvSpPr>
        <p:spPr>
          <a:xfrm>
            <a:off x="17337405" y="9664839"/>
            <a:ext cx="421640" cy="238125"/>
          </a:xfrm>
          <a:prstGeom prst="rect">
            <a:avLst/>
          </a:prstGeom>
        </p:spPr>
        <p:txBody>
          <a:bodyPr vert="horz" wrap="square" lIns="0" tIns="6985" rIns="0" bIns="0" rtlCol="0">
            <a:spAutoFit/>
          </a:bodyPr>
          <a:lstStyle/>
          <a:p>
            <a:pPr marL="12700">
              <a:lnSpc>
                <a:spcPct val="100000"/>
              </a:lnSpc>
              <a:spcBef>
                <a:spcPts val="55"/>
              </a:spcBef>
            </a:pPr>
            <a:r>
              <a:rPr sz="1400" spc="45" dirty="0">
                <a:latin typeface="Cambria"/>
                <a:cs typeface="Cambria"/>
              </a:rPr>
              <a:t>6</a:t>
            </a:r>
            <a:r>
              <a:rPr sz="1400" spc="-15" dirty="0">
                <a:latin typeface="Cambria"/>
                <a:cs typeface="Cambria"/>
              </a:rPr>
              <a:t>/</a:t>
            </a:r>
            <a:r>
              <a:rPr sz="1400" spc="50" dirty="0">
                <a:latin typeface="Cambria"/>
                <a:cs typeface="Cambria"/>
              </a:rPr>
              <a:t>1</a:t>
            </a:r>
            <a:r>
              <a:rPr sz="1400" spc="15" dirty="0">
                <a:latin typeface="Cambria"/>
                <a:cs typeface="Cambria"/>
              </a:rPr>
              <a:t>0</a:t>
            </a:r>
            <a:endParaRPr sz="1400">
              <a:latin typeface="Cambria"/>
              <a:cs typeface="Cambria"/>
            </a:endParaRPr>
          </a:p>
        </p:txBody>
      </p:sp>
      <p:sp>
        <p:nvSpPr>
          <p:cNvPr id="6" name="object 6"/>
          <p:cNvSpPr txBox="1"/>
          <p:nvPr/>
        </p:nvSpPr>
        <p:spPr>
          <a:xfrm>
            <a:off x="530859" y="9691608"/>
            <a:ext cx="821055" cy="207010"/>
          </a:xfrm>
          <a:prstGeom prst="rect">
            <a:avLst/>
          </a:prstGeom>
        </p:spPr>
        <p:txBody>
          <a:bodyPr vert="horz" wrap="square" lIns="0" tIns="0" rIns="0" bIns="0" rtlCol="0">
            <a:spAutoFit/>
          </a:bodyPr>
          <a:lstStyle/>
          <a:p>
            <a:pPr marL="12700">
              <a:lnSpc>
                <a:spcPts val="1450"/>
              </a:lnSpc>
            </a:pPr>
            <a:r>
              <a:rPr sz="1400" spc="15" dirty="0">
                <a:latin typeface="Calibri"/>
                <a:cs typeface="Calibri"/>
              </a:rPr>
              <a:t>5/26/2020</a:t>
            </a:r>
            <a:endParaRPr sz="1400">
              <a:latin typeface="Calibri"/>
              <a:cs typeface="Calibri"/>
            </a:endParaRPr>
          </a:p>
        </p:txBody>
      </p:sp>
      <p:sp>
        <p:nvSpPr>
          <p:cNvPr id="7" name="object 7"/>
          <p:cNvSpPr txBox="1"/>
          <p:nvPr/>
        </p:nvSpPr>
        <p:spPr>
          <a:xfrm>
            <a:off x="6130925" y="9726752"/>
            <a:ext cx="4577715" cy="238125"/>
          </a:xfrm>
          <a:prstGeom prst="rect">
            <a:avLst/>
          </a:prstGeom>
        </p:spPr>
        <p:txBody>
          <a:bodyPr vert="horz" wrap="square" lIns="0" tIns="6985" rIns="0" bIns="0" rtlCol="0">
            <a:spAutoFit/>
          </a:bodyPr>
          <a:lstStyle/>
          <a:p>
            <a:pPr marL="12700">
              <a:lnSpc>
                <a:spcPct val="100000"/>
              </a:lnSpc>
              <a:spcBef>
                <a:spcPts val="55"/>
              </a:spcBef>
            </a:pPr>
            <a:r>
              <a:rPr sz="1400" b="1" spc="15" dirty="0">
                <a:latin typeface="Cambria"/>
                <a:cs typeface="Cambria"/>
              </a:rPr>
              <a:t>TOPIC/COURSE</a:t>
            </a:r>
            <a:r>
              <a:rPr sz="1400" b="1" spc="-100" dirty="0">
                <a:latin typeface="Cambria"/>
                <a:cs typeface="Cambria"/>
              </a:rPr>
              <a:t> </a:t>
            </a:r>
            <a:r>
              <a:rPr sz="1400" b="1" dirty="0">
                <a:latin typeface="Cambria"/>
                <a:cs typeface="Cambria"/>
              </a:rPr>
              <a:t>CODE-NAME/FACULTY/DEPT/COLLEGE</a:t>
            </a:r>
            <a:endParaRPr sz="1400">
              <a:latin typeface="Cambria"/>
              <a:cs typeface="Cambria"/>
            </a:endParaRPr>
          </a:p>
        </p:txBody>
      </p:sp>
      <p:sp>
        <p:nvSpPr>
          <p:cNvPr id="8" name="Title 7"/>
          <p:cNvSpPr>
            <a:spLocks noGrp="1"/>
          </p:cNvSpPr>
          <p:nvPr>
            <p:ph type="title"/>
          </p:nvPr>
        </p:nvSpPr>
        <p:spPr>
          <a:xfrm>
            <a:off x="3429000" y="1714500"/>
            <a:ext cx="11049000" cy="7478970"/>
          </a:xfrm>
        </p:spPr>
        <p:txBody>
          <a:bodyPr/>
          <a:lstStyle/>
          <a:p>
            <a:r>
              <a:rPr lang="en-US" sz="5400" dirty="0" smtClean="0">
                <a:latin typeface="Comic Sans MS" pitchFamily="66" charset="0"/>
              </a:rPr>
              <a:t>There are three glands associated with the alimentary canal that secrete digestive juices that are used to convert the complex food substances into simpler substances.</a:t>
            </a:r>
            <a:br>
              <a:rPr lang="en-US" sz="5400" dirty="0" smtClean="0">
                <a:latin typeface="Comic Sans MS" pitchFamily="66" charset="0"/>
              </a:rPr>
            </a:br>
            <a:r>
              <a:rPr lang="en-US" sz="5400" dirty="0" smtClean="0">
                <a:latin typeface="Comic Sans MS" pitchFamily="66" charset="0"/>
              </a:rPr>
              <a:t>liver</a:t>
            </a:r>
            <a:br>
              <a:rPr lang="en-US" sz="5400" dirty="0" smtClean="0">
                <a:latin typeface="Comic Sans MS" pitchFamily="66" charset="0"/>
              </a:rPr>
            </a:br>
            <a:r>
              <a:rPr lang="en-US" sz="5400" dirty="0" smtClean="0">
                <a:latin typeface="Comic Sans MS" pitchFamily="66" charset="0"/>
              </a:rPr>
              <a:t>pancreas</a:t>
            </a:r>
            <a:br>
              <a:rPr lang="en-US" sz="5400" dirty="0" smtClean="0">
                <a:latin typeface="Comic Sans MS" pitchFamily="66" charset="0"/>
              </a:rPr>
            </a:br>
            <a:r>
              <a:rPr lang="en-US" sz="5400" dirty="0" smtClean="0">
                <a:latin typeface="Comic Sans MS" pitchFamily="66" charset="0"/>
              </a:rPr>
              <a:t>salivary glands</a:t>
            </a:r>
            <a:endParaRPr lang="en-US" sz="54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800100"/>
            <a:ext cx="9448800" cy="1292662"/>
          </a:xfrm>
        </p:spPr>
        <p:txBody>
          <a:bodyPr/>
          <a:lstStyle/>
          <a:p>
            <a:r>
              <a:rPr lang="en-US" dirty="0" smtClean="0"/>
              <a:t>The Mouth or </a:t>
            </a:r>
            <a:r>
              <a:rPr lang="en-US" dirty="0" err="1" smtClean="0"/>
              <a:t>Buccal</a:t>
            </a:r>
            <a:r>
              <a:rPr lang="en-US" dirty="0" smtClean="0"/>
              <a:t> Cavity</a:t>
            </a:r>
            <a:r>
              <a:rPr lang="en-US" b="0" dirty="0" smtClean="0"/>
              <a:t/>
            </a:r>
            <a:br>
              <a:rPr lang="en-US" b="0" dirty="0" smtClean="0"/>
            </a:br>
            <a:endParaRPr lang="en-US" dirty="0"/>
          </a:p>
        </p:txBody>
      </p:sp>
      <p:sp>
        <p:nvSpPr>
          <p:cNvPr id="4" name="Content Placeholder 3"/>
          <p:cNvSpPr>
            <a:spLocks noGrp="1"/>
          </p:cNvSpPr>
          <p:nvPr>
            <p:ph sz="half" idx="3"/>
          </p:nvPr>
        </p:nvSpPr>
        <p:spPr>
          <a:xfrm>
            <a:off x="9418320" y="2366010"/>
            <a:ext cx="7955280" cy="7171194"/>
          </a:xfrm>
        </p:spPr>
        <p:txBody>
          <a:bodyPr/>
          <a:lstStyle/>
          <a:p>
            <a:r>
              <a:rPr lang="en-US" sz="3200" b="1" dirty="0" smtClean="0"/>
              <a:t>Ingestion</a:t>
            </a:r>
            <a:r>
              <a:rPr lang="en-US" sz="3200" dirty="0" smtClean="0"/>
              <a:t> - the process of taking in the food through the mouth is called ingestion.</a:t>
            </a:r>
          </a:p>
          <a:p>
            <a:r>
              <a:rPr lang="en-US" sz="3200" dirty="0" smtClean="0"/>
              <a:t>The food is chewed with the help of </a:t>
            </a:r>
            <a:r>
              <a:rPr lang="en-US" sz="3200" b="1" dirty="0" smtClean="0"/>
              <a:t>teeth, saliva </a:t>
            </a:r>
            <a:r>
              <a:rPr lang="en-US" sz="3200" b="1" dirty="0" smtClean="0"/>
              <a:t>and the tongue</a:t>
            </a:r>
            <a:r>
              <a:rPr lang="en-US" sz="3200" dirty="0" smtClean="0"/>
              <a:t> present in the mouth.</a:t>
            </a:r>
          </a:p>
          <a:p>
            <a:r>
              <a:rPr lang="en-US" sz="3200" dirty="0" smtClean="0"/>
              <a:t>The </a:t>
            </a:r>
            <a:r>
              <a:rPr lang="en-US" sz="3200" b="1" dirty="0" smtClean="0"/>
              <a:t>salivary glands</a:t>
            </a:r>
            <a:r>
              <a:rPr lang="en-US" sz="3200" dirty="0" smtClean="0"/>
              <a:t> present in our mouth secrete saliva which mixes with the food, moist it and breaks the starch present in the food into sugar.</a:t>
            </a:r>
          </a:p>
          <a:p>
            <a:r>
              <a:rPr lang="en-US" sz="3200" dirty="0" smtClean="0"/>
              <a:t>The </a:t>
            </a:r>
            <a:r>
              <a:rPr lang="en-US" sz="3200" b="1" dirty="0" smtClean="0"/>
              <a:t>tongue</a:t>
            </a:r>
            <a:r>
              <a:rPr lang="en-US" sz="3200" dirty="0" smtClean="0"/>
              <a:t> present in the mouth helps in mixing the food with the saliva and helps in swallowing it inside the mouth. It also has taste buds which help in identifying the taste of anything that we eat. Besides this, the tongue also helps in talking.</a:t>
            </a:r>
          </a:p>
          <a:p>
            <a:endParaRPr lang="en-US" dirty="0"/>
          </a:p>
        </p:txBody>
      </p:sp>
      <p:pic>
        <p:nvPicPr>
          <p:cNvPr id="5" name="Picture 2" descr="The Mouth or Buccal Cavity"/>
          <p:cNvPicPr>
            <a:picLocks noGrp="1" noChangeAspect="1" noChangeArrowheads="1"/>
          </p:cNvPicPr>
          <p:nvPr>
            <p:ph sz="half" idx="2"/>
          </p:nvPr>
        </p:nvPicPr>
        <p:blipFill>
          <a:blip r:embed="rId2" cstate="print"/>
          <a:srcRect/>
          <a:stretch>
            <a:fillRect/>
          </a:stretch>
        </p:blipFill>
        <p:spPr bwMode="auto">
          <a:xfrm>
            <a:off x="1524000" y="3086100"/>
            <a:ext cx="7391400" cy="617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723900"/>
            <a:ext cx="9296400" cy="1292662"/>
          </a:xfrm>
        </p:spPr>
        <p:txBody>
          <a:bodyPr/>
          <a:lstStyle/>
          <a:p>
            <a:r>
              <a:rPr lang="en-US" dirty="0" smtClean="0"/>
              <a:t>Milk Teeth VS Permanent Teeth</a:t>
            </a:r>
            <a:endParaRPr lang="en-US" dirty="0"/>
          </a:p>
        </p:txBody>
      </p:sp>
      <p:sp>
        <p:nvSpPr>
          <p:cNvPr id="3" name="Content Placeholder 2"/>
          <p:cNvSpPr>
            <a:spLocks noGrp="1"/>
          </p:cNvSpPr>
          <p:nvPr>
            <p:ph sz="half" idx="2"/>
          </p:nvPr>
        </p:nvSpPr>
        <p:spPr>
          <a:xfrm>
            <a:off x="914400" y="2366010"/>
            <a:ext cx="7955280" cy="8002191"/>
          </a:xfrm>
        </p:spPr>
        <p:txBody>
          <a:bodyPr/>
          <a:lstStyle/>
          <a:p>
            <a:r>
              <a:rPr lang="en-US" sz="4000" b="1" dirty="0" smtClean="0">
                <a:latin typeface="Comic Sans MS" pitchFamily="66" charset="0"/>
              </a:rPr>
              <a:t>Milk Teeth -</a:t>
            </a:r>
            <a:r>
              <a:rPr lang="en-US" sz="4000" dirty="0" smtClean="0">
                <a:latin typeface="Comic Sans MS" pitchFamily="66" charset="0"/>
              </a:rPr>
              <a:t> In the early childhood a set of teeth growth in children that then fall off after certain age 6 to 8 years. These teeth are called </a:t>
            </a:r>
            <a:r>
              <a:rPr lang="en-US" sz="4000" b="1" dirty="0" smtClean="0">
                <a:latin typeface="Comic Sans MS" pitchFamily="66" charset="0"/>
              </a:rPr>
              <a:t>Milk Teeth</a:t>
            </a:r>
            <a:r>
              <a:rPr lang="en-US" sz="4000" dirty="0" smtClean="0">
                <a:latin typeface="Comic Sans MS" pitchFamily="66" charset="0"/>
              </a:rPr>
              <a:t>.</a:t>
            </a:r>
          </a:p>
          <a:p>
            <a:r>
              <a:rPr lang="en-US" sz="4000" b="1" dirty="0" smtClean="0">
                <a:latin typeface="Comic Sans MS" pitchFamily="66" charset="0"/>
              </a:rPr>
              <a:t>Permanent Teeth</a:t>
            </a:r>
            <a:r>
              <a:rPr lang="en-US" sz="4000" dirty="0" smtClean="0">
                <a:latin typeface="Comic Sans MS" pitchFamily="66" charset="0"/>
              </a:rPr>
              <a:t> - The teeth that grow after milk teeth fall off are called </a:t>
            </a:r>
            <a:r>
              <a:rPr lang="en-US" sz="4000" b="1" dirty="0" smtClean="0">
                <a:latin typeface="Comic Sans MS" pitchFamily="66" charset="0"/>
              </a:rPr>
              <a:t>Permanent Teeth</a:t>
            </a:r>
            <a:r>
              <a:rPr lang="en-US" sz="4000" dirty="0" smtClean="0">
                <a:latin typeface="Comic Sans MS" pitchFamily="66" charset="0"/>
              </a:rPr>
              <a:t>. They generally remain during the lifetime of a person or at least until old age.</a:t>
            </a:r>
          </a:p>
          <a:p>
            <a:endParaRPr lang="en-US" sz="4000" dirty="0">
              <a:latin typeface="Comic Sans MS" pitchFamily="66" charset="0"/>
            </a:endParaRPr>
          </a:p>
        </p:txBody>
      </p:sp>
      <p:pic>
        <p:nvPicPr>
          <p:cNvPr id="3074" name="Picture 2" descr="Primary (baby) teeth">
            <a:hlinkClick r:id="rId2"/>
          </p:cNvPr>
          <p:cNvPicPr>
            <a:picLocks noChangeAspect="1" noChangeArrowheads="1"/>
          </p:cNvPicPr>
          <p:nvPr/>
        </p:nvPicPr>
        <p:blipFill>
          <a:blip r:embed="rId3" cstate="print"/>
          <a:srcRect/>
          <a:stretch>
            <a:fillRect/>
          </a:stretch>
        </p:blipFill>
        <p:spPr bwMode="auto">
          <a:xfrm>
            <a:off x="9601200" y="2247900"/>
            <a:ext cx="8295640" cy="541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0982325" cy="1028700"/>
          </a:xfrm>
          <a:custGeom>
            <a:avLst/>
            <a:gdLst/>
            <a:ahLst/>
            <a:cxnLst/>
            <a:rect l="l" t="t" r="r" b="b"/>
            <a:pathLst>
              <a:path w="10982325" h="1028700">
                <a:moveTo>
                  <a:pt x="10982325" y="1028697"/>
                </a:moveTo>
                <a:lnTo>
                  <a:pt x="10982325" y="0"/>
                </a:lnTo>
                <a:lnTo>
                  <a:pt x="0" y="0"/>
                </a:lnTo>
                <a:lnTo>
                  <a:pt x="0" y="1028697"/>
                </a:lnTo>
                <a:lnTo>
                  <a:pt x="10982325" y="1028697"/>
                </a:lnTo>
                <a:close/>
              </a:path>
            </a:pathLst>
          </a:custGeom>
          <a:solidFill>
            <a:srgbClr val="FFDE58"/>
          </a:solidFill>
        </p:spPr>
        <p:txBody>
          <a:bodyPr wrap="square" lIns="0" tIns="0" rIns="0" bIns="0" rtlCol="0"/>
          <a:lstStyle/>
          <a:p>
            <a:endParaRPr/>
          </a:p>
        </p:txBody>
      </p:sp>
      <p:sp>
        <p:nvSpPr>
          <p:cNvPr id="3" name="object 3"/>
          <p:cNvSpPr/>
          <p:nvPr/>
        </p:nvSpPr>
        <p:spPr>
          <a:xfrm>
            <a:off x="17540287" y="2428875"/>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4191000" y="419100"/>
            <a:ext cx="9796780" cy="666115"/>
          </a:xfrm>
          <a:prstGeom prst="rect">
            <a:avLst/>
          </a:prstGeom>
        </p:spPr>
        <p:txBody>
          <a:bodyPr vert="horz" wrap="square" lIns="0" tIns="12700" rIns="0" bIns="0" rtlCol="0">
            <a:spAutoFit/>
          </a:bodyPr>
          <a:lstStyle/>
          <a:p>
            <a:pPr marL="12700" algn="ctr">
              <a:lnSpc>
                <a:spcPct val="100000"/>
              </a:lnSpc>
              <a:spcBef>
                <a:spcPts val="100"/>
              </a:spcBef>
            </a:pPr>
            <a:r>
              <a:rPr lang="en-US" spc="-5" dirty="0" smtClean="0"/>
              <a:t>Teeth of an Adult</a:t>
            </a:r>
            <a:endParaRPr spc="-5" dirty="0"/>
          </a:p>
        </p:txBody>
      </p:sp>
      <p:sp>
        <p:nvSpPr>
          <p:cNvPr id="5" name="object 5"/>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8</a:t>
            </a:fld>
            <a:r>
              <a:rPr spc="15" dirty="0"/>
              <a:t>/10</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450"/>
              </a:lnSpc>
            </a:pPr>
            <a:r>
              <a:rPr spc="15" dirty="0"/>
              <a:t>5/26/2020</a:t>
            </a:r>
          </a:p>
        </p:txBody>
      </p:sp>
      <p:pic>
        <p:nvPicPr>
          <p:cNvPr id="2050" name="Picture 2" descr="W Mendon NY, Mendon Family Dental">
            <a:hlinkClick r:id="rId2"/>
          </p:cNvPr>
          <p:cNvPicPr>
            <a:picLocks noChangeAspect="1" noChangeArrowheads="1"/>
          </p:cNvPicPr>
          <p:nvPr/>
        </p:nvPicPr>
        <p:blipFill>
          <a:blip r:embed="rId3" cstate="print"/>
          <a:srcRect/>
          <a:stretch>
            <a:fillRect/>
          </a:stretch>
        </p:blipFill>
        <p:spPr bwMode="auto">
          <a:xfrm>
            <a:off x="4495800" y="1333500"/>
            <a:ext cx="8239125" cy="7743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258300"/>
            <a:ext cx="18288000" cy="1028700"/>
          </a:xfrm>
          <a:custGeom>
            <a:avLst/>
            <a:gdLst/>
            <a:ahLst/>
            <a:cxnLst/>
            <a:rect l="l" t="t" r="r" b="b"/>
            <a:pathLst>
              <a:path w="18288000" h="1028700">
                <a:moveTo>
                  <a:pt x="18288000" y="1028697"/>
                </a:moveTo>
                <a:lnTo>
                  <a:pt x="18288000" y="0"/>
                </a:lnTo>
                <a:lnTo>
                  <a:pt x="0" y="0"/>
                </a:lnTo>
                <a:lnTo>
                  <a:pt x="0" y="1028697"/>
                </a:lnTo>
                <a:lnTo>
                  <a:pt x="18288000" y="1028697"/>
                </a:lnTo>
                <a:close/>
              </a:path>
            </a:pathLst>
          </a:custGeom>
          <a:solidFill>
            <a:srgbClr val="FFDE58"/>
          </a:solidFill>
        </p:spPr>
        <p:txBody>
          <a:bodyPr wrap="square" lIns="0" tIns="0" rIns="0" bIns="0" rtlCol="0"/>
          <a:lstStyle/>
          <a:p>
            <a:endParaRPr/>
          </a:p>
        </p:txBody>
      </p:sp>
      <p:sp>
        <p:nvSpPr>
          <p:cNvPr id="3" name="object 3"/>
          <p:cNvSpPr/>
          <p:nvPr/>
        </p:nvSpPr>
        <p:spPr>
          <a:xfrm>
            <a:off x="766762" y="2838450"/>
            <a:ext cx="0" cy="6419850"/>
          </a:xfrm>
          <a:custGeom>
            <a:avLst/>
            <a:gdLst/>
            <a:ahLst/>
            <a:cxnLst/>
            <a:rect l="l" t="t" r="r" b="b"/>
            <a:pathLst>
              <a:path h="6419850">
                <a:moveTo>
                  <a:pt x="0" y="0"/>
                </a:moveTo>
                <a:lnTo>
                  <a:pt x="0" y="6419850"/>
                </a:lnTo>
              </a:path>
            </a:pathLst>
          </a:custGeom>
          <a:ln w="47625">
            <a:solidFill>
              <a:srgbClr val="5F8368"/>
            </a:solidFill>
          </a:ln>
        </p:spPr>
        <p:txBody>
          <a:bodyPr wrap="square" lIns="0" tIns="0" rIns="0" bIns="0" rtlCol="0"/>
          <a:lstStyle/>
          <a:p>
            <a:endParaRPr/>
          </a:p>
        </p:txBody>
      </p:sp>
      <p:sp>
        <p:nvSpPr>
          <p:cNvPr id="4" name="object 4"/>
          <p:cNvSpPr txBox="1">
            <a:spLocks noGrp="1"/>
          </p:cNvSpPr>
          <p:nvPr>
            <p:ph type="title"/>
          </p:nvPr>
        </p:nvSpPr>
        <p:spPr>
          <a:xfrm>
            <a:off x="4800600" y="800100"/>
            <a:ext cx="8076565" cy="666115"/>
          </a:xfrm>
          <a:prstGeom prst="rect">
            <a:avLst/>
          </a:prstGeom>
        </p:spPr>
        <p:txBody>
          <a:bodyPr vert="horz" wrap="square" lIns="0" tIns="12700" rIns="0" bIns="0" rtlCol="0">
            <a:spAutoFit/>
          </a:bodyPr>
          <a:lstStyle/>
          <a:p>
            <a:pPr marL="12700">
              <a:lnSpc>
                <a:spcPct val="100000"/>
              </a:lnSpc>
              <a:spcBef>
                <a:spcPts val="100"/>
              </a:spcBef>
            </a:pPr>
            <a:endParaRPr dirty="0"/>
          </a:p>
        </p:txBody>
      </p:sp>
      <p:sp>
        <p:nvSpPr>
          <p:cNvPr id="5" name="object 5"/>
          <p:cNvSpPr txBox="1">
            <a:spLocks noGrp="1"/>
          </p:cNvSpPr>
          <p:nvPr>
            <p:ph type="dt" sz="half" idx="6"/>
          </p:nvPr>
        </p:nvSpPr>
        <p:spPr>
          <a:prstGeom prst="rect">
            <a:avLst/>
          </a:prstGeom>
        </p:spPr>
        <p:txBody>
          <a:bodyPr vert="horz" wrap="square" lIns="0" tIns="6985" rIns="0" bIns="0" rtlCol="0">
            <a:spAutoFit/>
          </a:bodyPr>
          <a:lstStyle/>
          <a:p>
            <a:pPr marL="12700">
              <a:lnSpc>
                <a:spcPct val="100000"/>
              </a:lnSpc>
              <a:spcBef>
                <a:spcPts val="55"/>
              </a:spcBef>
            </a:pPr>
            <a:r>
              <a:rPr spc="15" dirty="0"/>
              <a:t>TOPIC/COURSE</a:t>
            </a:r>
            <a:r>
              <a:rPr spc="-100" dirty="0"/>
              <a:t> </a:t>
            </a:r>
            <a:r>
              <a:rPr dirty="0"/>
              <a:t>CODE-NAME/FACULTY/DEPT/COLLEGE</a:t>
            </a:r>
          </a:p>
        </p:txBody>
      </p:sp>
      <p:sp>
        <p:nvSpPr>
          <p:cNvPr id="6" name="object 6"/>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fld id="{81D60167-4931-47E6-BA6A-407CBD079E47}" type="slidenum">
              <a:rPr spc="15" dirty="0"/>
              <a:pPr marL="25400">
                <a:lnSpc>
                  <a:spcPct val="100000"/>
                </a:lnSpc>
                <a:spcBef>
                  <a:spcPts val="55"/>
                </a:spcBef>
              </a:pPr>
              <a:t>9</a:t>
            </a:fld>
            <a:r>
              <a:rPr spc="15" dirty="0"/>
              <a:t>/10</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450"/>
              </a:lnSpc>
            </a:pPr>
            <a:r>
              <a:rPr spc="15" dirty="0"/>
              <a:t>5/26/2020</a:t>
            </a:r>
          </a:p>
        </p:txBody>
      </p:sp>
      <p:pic>
        <p:nvPicPr>
          <p:cNvPr id="1026" name="Picture 2" descr="Structure Of Teeth In Humans - Functions Of Teeth In Human Body - Types Of  Teeth - YouTube">
            <a:hlinkClick r:id="rId2"/>
          </p:cNvPr>
          <p:cNvPicPr>
            <a:picLocks noChangeAspect="1" noChangeArrowheads="1"/>
          </p:cNvPicPr>
          <p:nvPr/>
        </p:nvPicPr>
        <p:blipFill>
          <a:blip r:embed="rId3" cstate="print"/>
          <a:srcRect/>
          <a:stretch>
            <a:fillRect/>
          </a:stretch>
        </p:blipFill>
        <p:spPr bwMode="auto">
          <a:xfrm>
            <a:off x="3048000" y="419100"/>
            <a:ext cx="12192000" cy="84582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276</TotalTime>
  <Words>127</Words>
  <Application>Microsoft Office PowerPoint</Application>
  <PresentationFormat>Custom</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Digestion in Mouth</vt:lpstr>
      <vt:lpstr>Processes involved in nutrition are 1.Ingestion 2.Digestion 3.Absorption 4.Assimilation  5.Egestion</vt:lpstr>
      <vt:lpstr>The canal is divided into different parts:</vt:lpstr>
      <vt:lpstr>Slide 4</vt:lpstr>
      <vt:lpstr>There are three glands associated with the alimentary canal that secrete digestive juices that are used to convert the complex food substances into simpler substances. liver pancreas salivary glands</vt:lpstr>
      <vt:lpstr>The Mouth or Buccal Cavity </vt:lpstr>
      <vt:lpstr>Milk Teeth VS Permanent Teeth</vt:lpstr>
      <vt:lpstr>Teeth of an Adult</vt:lpstr>
      <vt:lpstr>Slide 9</vt:lpstr>
      <vt:lpstr>The Tongue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c:title>
  <cp:lastModifiedBy>HOD CSE</cp:lastModifiedBy>
  <cp:revision>5</cp:revision>
  <dcterms:created xsi:type="dcterms:W3CDTF">2020-07-14T05:32:56Z</dcterms:created>
  <dcterms:modified xsi:type="dcterms:W3CDTF">2020-09-07T03:49:00Z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2020-07-14T00:00:00Z</vt:filetime>
  </property>
  <property fmtid="{D5CDD505-2E9C-101B-9397-08002B2CF9AE}" pid="3" name="LastSaved">
    <vt:filetime>2020-07-14T00:00:00Z</vt:filetime>
  </property>
</Properties>
</file>